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64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78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1" r:id="rId17"/>
    <p:sldId id="272" r:id="rId18"/>
    <p:sldId id="270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srgbClr val="FF0000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C3909-1676-4FA4-922A-74A3D25E327E}" type="datetimeFigureOut">
              <a:rPr lang="en-CA" smtClean="0"/>
              <a:pPr/>
              <a:t>14/01/2015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F4233-7DB5-4909-8962-F890F297BD03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935303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B14A299-3D75-4BB6-962F-F48298021612}" type="slidenum">
              <a:rPr lang="en-CA" altLang="en-US"/>
              <a:pPr eaLnBrk="1" hangingPunct="1"/>
              <a:t>1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F415AA8-C4C8-4444-9767-9FA4F3991058}" type="slidenum">
              <a:rPr lang="en-CA" altLang="en-US"/>
              <a:pPr eaLnBrk="1" hangingPunct="1"/>
              <a:t>11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DF446D-DCE9-47BB-8EDB-980C574DE648}" type="slidenum">
              <a:rPr lang="en-CA" altLang="en-US"/>
              <a:pPr eaLnBrk="1" hangingPunct="1"/>
              <a:t>14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6F9FF9C-B70C-43B9-A99F-13C7388A0F85}" type="slidenum">
              <a:rPr lang="en-CA" altLang="en-US"/>
              <a:pPr eaLnBrk="1" hangingPunct="1"/>
              <a:t>15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B3A8120-582C-4B1A-AA01-2269170C4D2A}" type="slidenum">
              <a:rPr lang="en-CA" altLang="en-US"/>
              <a:pPr eaLnBrk="1" hangingPunct="1"/>
              <a:t>16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408C788-9D3F-4376-80FD-17C08CAED6E9}" type="slidenum">
              <a:rPr lang="en-CA" altLang="en-US"/>
              <a:pPr eaLnBrk="1" hangingPunct="1"/>
              <a:t>17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742B76-1259-418B-BF0A-EBC7A9700201}" type="slidenum">
              <a:rPr lang="en-CA" altLang="en-US"/>
              <a:pPr eaLnBrk="1" hangingPunct="1"/>
              <a:t>18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2CDD3B9-5E57-4894-99A2-AB5119649E5B}" type="slidenum">
              <a:rPr lang="en-CA" altLang="en-US"/>
              <a:pPr eaLnBrk="1" hangingPunct="1"/>
              <a:t>19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0AB4D4-2D23-4655-8523-2102114ABA61}" type="slidenum">
              <a:rPr lang="en-CA" altLang="en-US"/>
              <a:pPr eaLnBrk="1" hangingPunct="1"/>
              <a:t>20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C3C8F3-F41A-4C0F-87B2-5B2B1352D0EC}" type="slidenum">
              <a:rPr lang="en-CA" altLang="en-US"/>
              <a:pPr eaLnBrk="1" hangingPunct="1"/>
              <a:t>21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1535DF-AF17-430C-AB74-38A6D4492F15}" type="slidenum">
              <a:rPr lang="en-CA" altLang="en-US"/>
              <a:pPr eaLnBrk="1" hangingPunct="1"/>
              <a:t>2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1F9BB7E-6569-4DCF-884F-7A4ECA9E1B6C}" type="slidenum">
              <a:rPr lang="en-CA" altLang="en-US"/>
              <a:pPr eaLnBrk="1" hangingPunct="1"/>
              <a:t>3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FA64CE6-D178-45E9-9719-95CDA08410D2}" type="slidenum">
              <a:rPr lang="en-CA" altLang="en-US"/>
              <a:pPr eaLnBrk="1" hangingPunct="1"/>
              <a:t>4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24C74B-839C-446B-B2AF-F3BA54F8CF07}" type="slidenum">
              <a:rPr lang="en-CA" altLang="en-US"/>
              <a:pPr eaLnBrk="1" hangingPunct="1"/>
              <a:t>5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EB172C-1FBC-4310-A4AC-185C28BCE669}" type="slidenum">
              <a:rPr lang="en-CA" altLang="en-US"/>
              <a:pPr eaLnBrk="1" hangingPunct="1"/>
              <a:t>6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A45C1FB-D7FE-454D-BFF5-02E8745B2BBD}" type="slidenum">
              <a:rPr lang="en-CA" altLang="en-US"/>
              <a:pPr eaLnBrk="1" hangingPunct="1"/>
              <a:t>8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AF4D35-FBCB-4214-85A5-FE52BF3CDA95}" type="slidenum">
              <a:rPr lang="en-CA" altLang="en-US"/>
              <a:pPr eaLnBrk="1" hangingPunct="1"/>
              <a:t>9</a:t>
            </a:fld>
            <a:endParaRPr lang="en-CA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E2F2085-E515-46F1-9BC2-F5A8B7C68D60}" type="slidenum">
              <a:rPr lang="en-CA" altLang="en-US"/>
              <a:pPr eaLnBrk="1" hangingPunct="1"/>
              <a:t>10</a:t>
            </a:fld>
            <a:endParaRPr lang="en-CA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FDF06-A4A4-403F-98C8-E4EDB8E56DE7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2223-DBDC-42C0-BFFE-502192A8BCE7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99159-EA88-404E-80DB-F3BE64610431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CA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763FDC-9EDF-4735-A23B-232BF4D8C1C8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17920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F97271-C303-462A-B2D0-8940D21AC565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2766-DB37-4E36-AEB6-718D537D91D4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CD431FC-BC00-445C-81F1-BB57C9BD6CB3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E5FDD0E-91EF-4391-9351-1C7B814DD667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4562-717B-46F6-95E1-CBD4930AA40C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BB86-2412-401A-8D4C-EE3DCC378417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AB11208-6275-4571-8F4A-F76032C9B255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B7C7CE-03A2-462F-9415-ADFCCF8606D2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CA" smtClean="0"/>
              <a:t>Glacier Racing</a:t>
            </a:r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94BDB0D5-CD49-4490-8851-38FB7187F18A}" type="datetime1">
              <a:rPr lang="en-CA" smtClean="0"/>
              <a:pPr/>
              <a:t>14/01/2015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CA" smtClean="0"/>
              <a:t>Glacier Racing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A295187-7844-4A2E-8D6B-7A9896544E55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hf hdr="0" ftr="0" dt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wm.johnston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Welcome presentation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7760" y="2847553"/>
            <a:ext cx="7772400" cy="1470025"/>
          </a:xfrm>
        </p:spPr>
        <p:txBody>
          <a:bodyPr/>
          <a:lstStyle/>
          <a:p>
            <a:pPr eaLnBrk="1" hangingPunct="1"/>
            <a:r>
              <a:rPr lang="en-CA" altLang="en-US" dirty="0" smtClean="0"/>
              <a:t>Glacier Ski Club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02" t="9449" r="2667" b="9121"/>
          <a:stretch/>
        </p:blipFill>
        <p:spPr bwMode="auto">
          <a:xfrm>
            <a:off x="876299" y="266701"/>
            <a:ext cx="7785101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39317" y="4784746"/>
            <a:ext cx="3104683" cy="2070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95617" y="4784747"/>
            <a:ext cx="2943700" cy="2072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787201"/>
            <a:ext cx="3095617" cy="20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7497122"/>
      </p:ext>
    </p:extLst>
  </p:cSld>
  <p:clrMapOvr>
    <a:masterClrMapping/>
  </p:clrMapOvr>
  <p:transition advTm="2215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6" y="228600"/>
            <a:ext cx="7680960" cy="824136"/>
          </a:xfrm>
        </p:spPr>
        <p:txBody>
          <a:bodyPr/>
          <a:lstStyle/>
          <a:p>
            <a:pPr eaLnBrk="1" hangingPunct="1"/>
            <a:r>
              <a:rPr lang="en-CA" altLang="en-US" i="1" dirty="0" smtClean="0"/>
              <a:t>How it works…</a:t>
            </a:r>
          </a:p>
        </p:txBody>
      </p:sp>
      <p:sp>
        <p:nvSpPr>
          <p:cNvPr id="1024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65225"/>
            <a:ext cx="8229600" cy="5072063"/>
          </a:xfrm>
          <a:prstGeom prst="rect">
            <a:avLst/>
          </a:prstGeom>
          <a:noFill/>
        </p:spPr>
        <p:txBody>
          <a:bodyPr>
            <a:normAutofit lnSpcReduction="10000"/>
          </a:bodyPr>
          <a:lstStyle/>
          <a:p>
            <a:pPr eaLnBrk="1" hangingPunct="1"/>
            <a:r>
              <a:rPr lang="en-CA" altLang="en-US" sz="2400" dirty="0" smtClean="0"/>
              <a:t>Alpine Ontario - </a:t>
            </a:r>
            <a:r>
              <a:rPr lang="en-CA" altLang="en-US" sz="2400" dirty="0" smtClean="0">
                <a:solidFill>
                  <a:srgbClr val="CC0000"/>
                </a:solidFill>
              </a:rPr>
              <a:t>http://www.alpineontario.ca</a:t>
            </a:r>
          </a:p>
          <a:p>
            <a:pPr eaLnBrk="1" hangingPunct="1"/>
            <a:r>
              <a:rPr lang="en-CA" altLang="en-US" sz="2400" dirty="0" smtClean="0"/>
              <a:t>Age group dependent (as of December 31</a:t>
            </a:r>
            <a:r>
              <a:rPr lang="en-CA" altLang="en-US" sz="2400" baseline="30000" dirty="0" smtClean="0"/>
              <a:t>st</a:t>
            </a:r>
            <a:r>
              <a:rPr lang="en-CA" altLang="en-US" sz="2400" dirty="0" smtClean="0"/>
              <a:t>)</a:t>
            </a:r>
          </a:p>
          <a:p>
            <a:pPr lvl="3" eaLnBrk="1" hangingPunct="1"/>
            <a:r>
              <a:rPr lang="en-CA" altLang="en-US" sz="1600" dirty="0" smtClean="0"/>
              <a:t>U8  - 6 and 7 year olds</a:t>
            </a:r>
          </a:p>
          <a:p>
            <a:pPr lvl="3" eaLnBrk="1" hangingPunct="1"/>
            <a:r>
              <a:rPr lang="en-CA" altLang="en-US" sz="1600" dirty="0" smtClean="0"/>
              <a:t>U10 – 8 and 9 year olds</a:t>
            </a:r>
          </a:p>
          <a:p>
            <a:pPr lvl="3" eaLnBrk="1" hangingPunct="1"/>
            <a:r>
              <a:rPr lang="en-CA" altLang="en-US" sz="1600" dirty="0" smtClean="0"/>
              <a:t>U12 – 10 and 11 year olds</a:t>
            </a:r>
          </a:p>
          <a:p>
            <a:pPr lvl="3" eaLnBrk="1" hangingPunct="1"/>
            <a:r>
              <a:rPr lang="en-CA" altLang="en-US" sz="1600" dirty="0" smtClean="0"/>
              <a:t>U14 – 12 and 13 year olds</a:t>
            </a:r>
          </a:p>
          <a:p>
            <a:pPr lvl="3" eaLnBrk="1" hangingPunct="1"/>
            <a:r>
              <a:rPr lang="en-CA" altLang="en-US" sz="1600" dirty="0" smtClean="0"/>
              <a:t>U16 – 14 and 15 year olds</a:t>
            </a:r>
          </a:p>
          <a:p>
            <a:pPr lvl="3" eaLnBrk="1" hangingPunct="1"/>
            <a:r>
              <a:rPr lang="en-CA" altLang="en-US" sz="1600" dirty="0" smtClean="0"/>
              <a:t>U18/21 – 16, 17, 18, 19 and 20 year olds</a:t>
            </a:r>
          </a:p>
          <a:p>
            <a:pPr eaLnBrk="1" hangingPunct="1"/>
            <a:r>
              <a:rPr lang="en-US" altLang="en-US" sz="2000" dirty="0" smtClean="0">
                <a:solidFill>
                  <a:srgbClr val="CC0000"/>
                </a:solidFill>
              </a:rPr>
              <a:t>Alpine Ontario has transitioned over last 2 years to current format</a:t>
            </a:r>
          </a:p>
          <a:p>
            <a:pPr marL="176213" indent="-17621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New age groups</a:t>
            </a:r>
          </a:p>
          <a:p>
            <a:pPr marL="176213" indent="-176213" eaLnBrk="1" hangingPunct="1">
              <a:buFont typeface="Arial" panose="020B0604020202020204" pitchFamily="34" charset="0"/>
              <a:buChar char="•"/>
            </a:pPr>
            <a:r>
              <a:rPr lang="en-US" altLang="en-US" sz="2000" dirty="0" smtClean="0"/>
              <a:t>Individual scoring </a:t>
            </a:r>
          </a:p>
          <a:p>
            <a:pPr lvl="1"/>
            <a:r>
              <a:rPr lang="en-US" altLang="en-US" sz="2000" dirty="0" smtClean="0"/>
              <a:t>Two Divisions – 1 and 2 for U14 and U16</a:t>
            </a:r>
          </a:p>
          <a:p>
            <a:pPr lvl="1"/>
            <a:r>
              <a:rPr lang="en-US" altLang="en-US" sz="2000" dirty="0" smtClean="0"/>
              <a:t>Kids in all groups will have opportunities for additional races – depending upon ability</a:t>
            </a:r>
            <a:endParaRPr lang="en-CA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549206225"/>
      </p:ext>
    </p:extLst>
  </p:cSld>
  <p:clrMapOvr>
    <a:masterClrMapping/>
  </p:clrMapOvr>
  <p:transition advTm="831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CA" altLang="en-US" i="1" dirty="0" smtClean="0"/>
              <a:t>How it works…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5615" y="1162718"/>
            <a:ext cx="7704857" cy="5111750"/>
          </a:xfrm>
          <a:prstGeom prst="rect">
            <a:avLst/>
          </a:prstGeo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CA" altLang="en-US" sz="2800" dirty="0" smtClean="0"/>
              <a:t>Groupings – Teams you race against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6 to 7 teams in each group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 smtClean="0"/>
              <a:t>Race against the whole field of kids – not just one other team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CA" altLang="en-US" sz="2800" dirty="0" smtClean="0"/>
              <a:t>Number of </a:t>
            </a:r>
            <a:r>
              <a:rPr lang="en-CA" altLang="en-US" sz="2800" dirty="0"/>
              <a:t> </a:t>
            </a:r>
            <a:r>
              <a:rPr lang="en-CA" altLang="en-US" sz="2800" dirty="0" smtClean="0"/>
              <a:t>Races vary by Division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err="1" smtClean="0"/>
              <a:t>FunSki</a:t>
            </a:r>
            <a:r>
              <a:rPr lang="en-US" altLang="en-US" sz="2400" dirty="0" smtClean="0"/>
              <a:t> for U10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4 regular races for U12 (one race at MSLM this year)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5 regular races for U14 and U16 (one race each at MSLM this year)</a:t>
            </a:r>
          </a:p>
          <a:p>
            <a:pPr marL="342900" indent="-3429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 smtClean="0"/>
              <a:t>6 regular races for U18/U21 – pay as you go</a:t>
            </a:r>
            <a:endParaRPr lang="en-CA" altLang="en-US" sz="2400" dirty="0" smtClean="0"/>
          </a:p>
          <a:p>
            <a:pPr eaLnBrk="1" hangingPunct="1">
              <a:lnSpc>
                <a:spcPct val="80000"/>
              </a:lnSpc>
            </a:pPr>
            <a:endParaRPr lang="en-CA" altLang="en-US" sz="2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864288614"/>
      </p:ext>
    </p:extLst>
  </p:cSld>
  <p:clrMapOvr>
    <a:masterClrMapping/>
  </p:clrMapOvr>
  <p:transition advTm="1120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971600" y="1463040"/>
            <a:ext cx="7061786" cy="4724400"/>
          </a:xfrm>
        </p:spPr>
        <p:txBody>
          <a:bodyPr>
            <a:normAutofit/>
          </a:bodyPr>
          <a:lstStyle/>
          <a:p>
            <a:pPr lvl="3">
              <a:lnSpc>
                <a:spcPct val="80000"/>
              </a:lnSpc>
            </a:pPr>
            <a:r>
              <a:rPr lang="en-US" altLang="en-US" sz="2400" dirty="0" smtClean="0"/>
              <a:t>Division </a:t>
            </a:r>
            <a:r>
              <a:rPr lang="en-US" altLang="en-US" sz="2400" dirty="0"/>
              <a:t>1  - more intensive racing (formerly individual)</a:t>
            </a:r>
          </a:p>
          <a:p>
            <a:pPr lvl="3">
              <a:lnSpc>
                <a:spcPct val="80000"/>
              </a:lnSpc>
            </a:pPr>
            <a:endParaRPr lang="en-US" altLang="en-US" sz="2400" dirty="0" smtClean="0"/>
          </a:p>
          <a:p>
            <a:pPr lvl="3">
              <a:lnSpc>
                <a:spcPct val="80000"/>
              </a:lnSpc>
            </a:pPr>
            <a:r>
              <a:rPr lang="en-US" altLang="en-US" sz="2400" dirty="0" smtClean="0"/>
              <a:t>Division </a:t>
            </a:r>
            <a:r>
              <a:rPr lang="en-US" altLang="en-US" sz="2400" dirty="0"/>
              <a:t>2 – basic competitive racing (formerly Tier 1 and 2 team)</a:t>
            </a:r>
          </a:p>
          <a:p>
            <a:pPr lvl="3">
              <a:lnSpc>
                <a:spcPct val="80000"/>
              </a:lnSpc>
            </a:pPr>
            <a:endParaRPr lang="en-CA" sz="2400" dirty="0" smtClean="0"/>
          </a:p>
          <a:p>
            <a:pPr lvl="3">
              <a:lnSpc>
                <a:spcPct val="80000"/>
              </a:lnSpc>
            </a:pPr>
            <a:r>
              <a:rPr lang="en-CA" sz="2400" dirty="0" smtClean="0"/>
              <a:t>Division </a:t>
            </a:r>
            <a:r>
              <a:rPr lang="en-CA" sz="2400" dirty="0"/>
              <a:t>2 athletes are eligible to compete in a maximum of 3 SOD Division 1 events throughout the season (does not include Provincials) </a:t>
            </a:r>
          </a:p>
          <a:p>
            <a:pPr lvl="3">
              <a:lnSpc>
                <a:spcPct val="80000"/>
              </a:lnSpc>
            </a:pPr>
            <a:endParaRPr lang="en-CA" sz="2400" dirty="0" smtClean="0"/>
          </a:p>
          <a:p>
            <a:pPr lvl="3">
              <a:lnSpc>
                <a:spcPct val="80000"/>
              </a:lnSpc>
            </a:pPr>
            <a:r>
              <a:rPr lang="en-CA" sz="2400" dirty="0" smtClean="0"/>
              <a:t> </a:t>
            </a:r>
            <a:r>
              <a:rPr lang="en-CA" sz="2400" dirty="0"/>
              <a:t>Division 2 athletes can qualify for the next Division 1 event by placing in the top 5 in a Division 2 event </a:t>
            </a:r>
            <a:r>
              <a:rPr lang="en-CA" sz="2400" dirty="0" smtClean="0"/>
              <a:t>- </a:t>
            </a:r>
            <a:r>
              <a:rPr lang="en-CA" sz="2400" dirty="0"/>
              <a:t>This qualifying spot can only be applied to the next Division 1 calendared event </a:t>
            </a:r>
          </a:p>
          <a:p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2 </a:t>
            </a:r>
            <a:r>
              <a:rPr lang="en-US" altLang="en-US" dirty="0"/>
              <a:t>Divisions - for U14 and U16 only</a:t>
            </a:r>
            <a:br>
              <a:rPr lang="en-US" altLang="en-US" dirty="0"/>
            </a:b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 rot="19708441">
            <a:off x="-121153" y="2794420"/>
            <a:ext cx="1706562" cy="984250"/>
          </a:xfrm>
          <a:prstGeom prst="rightArrow">
            <a:avLst>
              <a:gd name="adj1" fmla="val 5085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We are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675947432"/>
      </p:ext>
    </p:extLst>
  </p:cSld>
  <p:clrMapOvr>
    <a:masterClrMapping/>
  </p:clrMapOvr>
  <p:transition advTm="10452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13</a:t>
            </a:fld>
            <a:endParaRPr lang="en-CA"/>
          </a:p>
        </p:txBody>
      </p:sp>
      <p:pic>
        <p:nvPicPr>
          <p:cNvPr id="1026" name="Picture 2" descr="http://www.alpineontario.ca/Portals/22/Images/Program%20images/Pathways2012web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2394" y="0"/>
            <a:ext cx="5141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0901029"/>
      </p:ext>
    </p:extLst>
  </p:cSld>
  <p:clrMapOvr>
    <a:masterClrMapping/>
  </p:clrMapOvr>
  <p:transition advTm="951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Additional Training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96752"/>
            <a:ext cx="8229600" cy="49291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CA" altLang="en-US" sz="2600" dirty="0" smtClean="0"/>
              <a:t>Wednesday (night) training</a:t>
            </a:r>
          </a:p>
          <a:p>
            <a:r>
              <a:rPr lang="en-CA" altLang="en-US" sz="1700" dirty="0" smtClean="0">
                <a:latin typeface="Lucida Sans Unicode" pitchFamily="34" charset="0"/>
              </a:rPr>
              <a:t>Need a minimum number of participants (six), </a:t>
            </a:r>
          </a:p>
          <a:p>
            <a:r>
              <a:rPr lang="en-US" altLang="en-US" sz="1700" dirty="0" smtClean="0">
                <a:latin typeface="Lucida Sans Unicode" pitchFamily="34" charset="0"/>
              </a:rPr>
              <a:t>Cost - $30/racer (also value books of four and eight)</a:t>
            </a:r>
            <a:endParaRPr lang="en-CA" altLang="en-US" sz="1700" dirty="0" smtClean="0">
              <a:latin typeface="Lucida Sans Unicode" pitchFamily="34" charset="0"/>
            </a:endParaRPr>
          </a:p>
          <a:p>
            <a:r>
              <a:rPr lang="en-CA" altLang="en-US" sz="1700" dirty="0" smtClean="0">
                <a:latin typeface="Lucida Sans Unicode" pitchFamily="34" charset="0"/>
              </a:rPr>
              <a:t>Extra training will be announced when available</a:t>
            </a:r>
            <a:endParaRPr lang="en-CA" altLang="en-US" sz="1700" dirty="0" smtClean="0">
              <a:solidFill>
                <a:srgbClr val="FF0000"/>
              </a:solidFill>
              <a:latin typeface="Lucida Sans Unicode" pitchFamily="34" charset="0"/>
            </a:endParaRPr>
          </a:p>
          <a:p>
            <a:r>
              <a:rPr lang="en-CA" altLang="en-US" sz="1700" dirty="0" smtClean="0">
                <a:solidFill>
                  <a:srgbClr val="FF0000"/>
                </a:solidFill>
                <a:latin typeface="Lucida Sans Unicode" pitchFamily="34" charset="0"/>
              </a:rPr>
              <a:t> Contact </a:t>
            </a:r>
            <a:r>
              <a:rPr lang="en-CA" altLang="en-US" sz="1700" u="sng" dirty="0" smtClean="0">
                <a:solidFill>
                  <a:srgbClr val="0000FF"/>
                </a:solidFill>
                <a:latin typeface="Lucida Sans Unicode" pitchFamily="34" charset="0"/>
                <a:hlinkClick r:id="rId3"/>
              </a:rPr>
              <a:t>Coach John Johnston </a:t>
            </a:r>
            <a:endParaRPr lang="en-CA" altLang="en-US" sz="1700" dirty="0" smtClean="0"/>
          </a:p>
          <a:p>
            <a:pPr eaLnBrk="1" hangingPunct="1"/>
            <a:r>
              <a:rPr lang="en-CA" altLang="en-US" sz="2800" dirty="0" smtClean="0"/>
              <a:t>Friday training</a:t>
            </a:r>
          </a:p>
          <a:p>
            <a:r>
              <a:rPr lang="en-CA" altLang="en-US" sz="1600" dirty="0" smtClean="0">
                <a:latin typeface="Lucida Sans Unicode" pitchFamily="34" charset="0"/>
              </a:rPr>
              <a:t>Need a minimum number of participants (six), </a:t>
            </a:r>
          </a:p>
          <a:p>
            <a:r>
              <a:rPr lang="en-US" altLang="en-US" sz="1600" dirty="0" smtClean="0">
                <a:latin typeface="Lucida Sans Unicode" pitchFamily="34" charset="0"/>
              </a:rPr>
              <a:t>Cost - $35/racer (also value books of four and eight)</a:t>
            </a:r>
            <a:endParaRPr lang="en-CA" altLang="en-US" sz="1600" dirty="0" smtClean="0">
              <a:latin typeface="Lucida Sans Unicode" pitchFamily="34" charset="0"/>
            </a:endParaRPr>
          </a:p>
          <a:p>
            <a:r>
              <a:rPr lang="en-CA" altLang="en-US" sz="1600" dirty="0" smtClean="0">
                <a:latin typeface="Lucida Sans Unicode" pitchFamily="34" charset="0"/>
              </a:rPr>
              <a:t>Extra training will be announced when available</a:t>
            </a:r>
            <a:endParaRPr lang="en-CA" altLang="en-US" sz="1600" dirty="0" smtClean="0">
              <a:solidFill>
                <a:srgbClr val="FF0000"/>
              </a:solidFill>
              <a:latin typeface="Lucida Sans Unicode" pitchFamily="34" charset="0"/>
            </a:endParaRPr>
          </a:p>
          <a:p>
            <a:r>
              <a:rPr lang="en-CA" altLang="en-US" sz="1600" dirty="0" smtClean="0">
                <a:solidFill>
                  <a:srgbClr val="FF0000"/>
                </a:solidFill>
                <a:latin typeface="Lucida Sans Unicode" pitchFamily="34" charset="0"/>
              </a:rPr>
              <a:t> Contact </a:t>
            </a:r>
            <a:r>
              <a:rPr lang="en-CA" altLang="en-US" sz="1600" u="sng" dirty="0" smtClean="0">
                <a:solidFill>
                  <a:srgbClr val="0000FF"/>
                </a:solidFill>
                <a:latin typeface="Lucida Sans Unicode" pitchFamily="34" charset="0"/>
                <a:hlinkClick r:id="rId3"/>
              </a:rPr>
              <a:t>Coach John Johnston </a:t>
            </a:r>
            <a:r>
              <a:rPr lang="en-CA" altLang="en-US" sz="1600" dirty="0" smtClean="0">
                <a:solidFill>
                  <a:srgbClr val="FF0000"/>
                </a:solidFill>
                <a:latin typeface="Lucida Sans Unicode" pitchFamily="34" charset="0"/>
              </a:rPr>
              <a:t>  </a:t>
            </a:r>
          </a:p>
          <a:p>
            <a:r>
              <a:rPr lang="en-CA" altLang="en-US" sz="2800" dirty="0" smtClean="0"/>
              <a:t>AOS Camps – Sign up through Alpine Ontario</a:t>
            </a:r>
          </a:p>
          <a:p>
            <a:pPr lvl="1" eaLnBrk="1" hangingPunct="1"/>
            <a:r>
              <a:rPr lang="en-CA" altLang="en-US" sz="1800" dirty="0" smtClean="0"/>
              <a:t>Pre-season </a:t>
            </a:r>
            <a:r>
              <a:rPr lang="en-CA" altLang="en-US" sz="1800" dirty="0" err="1" smtClean="0"/>
              <a:t>Tremblant</a:t>
            </a:r>
            <a:r>
              <a:rPr lang="en-CA" altLang="en-US" sz="1800" dirty="0" smtClean="0"/>
              <a:t> Camp</a:t>
            </a:r>
          </a:p>
          <a:p>
            <a:pPr lvl="1" eaLnBrk="1" hangingPunct="1"/>
            <a:r>
              <a:rPr lang="en-US" altLang="en-US" sz="1800" dirty="0" smtClean="0"/>
              <a:t>Check out the Alpine Ontario website Calendar</a:t>
            </a:r>
            <a:endParaRPr lang="en-CA" altLang="en-US" sz="18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215449578"/>
      </p:ext>
    </p:extLst>
  </p:cSld>
  <p:clrMapOvr>
    <a:masterClrMapping/>
  </p:clrMapOvr>
  <p:transition advTm="1293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/>
              <a:t>Volunteering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2875"/>
            <a:ext cx="8229600" cy="452596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CA" sz="2800" dirty="0" smtClean="0"/>
              <a:t>Glacier is </a:t>
            </a:r>
            <a:r>
              <a:rPr lang="en-CA" sz="2800" b="1" dirty="0" smtClean="0">
                <a:solidFill>
                  <a:srgbClr val="FF0000"/>
                </a:solidFill>
              </a:rPr>
              <a:t>run by the parents!</a:t>
            </a:r>
          </a:p>
          <a:p>
            <a:pPr eaLnBrk="1" hangingPunct="1">
              <a:defRPr/>
            </a:pPr>
            <a:r>
              <a:rPr lang="en-CA" sz="2800" dirty="0" smtClean="0"/>
              <a:t>Parents are expected to volunteer</a:t>
            </a:r>
          </a:p>
          <a:p>
            <a:pPr lvl="3" eaLnBrk="1" hangingPunct="1">
              <a:defRPr/>
            </a:pPr>
            <a:r>
              <a:rPr lang="en-CA" sz="2000" dirty="0" smtClean="0"/>
              <a:t>Team management</a:t>
            </a:r>
          </a:p>
          <a:p>
            <a:pPr lvl="3" eaLnBrk="1" hangingPunct="1">
              <a:defRPr/>
            </a:pPr>
            <a:r>
              <a:rPr lang="en-CA" sz="2000" dirty="0" smtClean="0"/>
              <a:t>Board  and Administration</a:t>
            </a:r>
          </a:p>
          <a:p>
            <a:pPr lvl="3" eaLnBrk="1" hangingPunct="1">
              <a:defRPr/>
            </a:pPr>
            <a:r>
              <a:rPr lang="en-CA" sz="2000" dirty="0" smtClean="0"/>
              <a:t>Race hosting</a:t>
            </a:r>
          </a:p>
          <a:p>
            <a:pPr lvl="3" eaLnBrk="1" hangingPunct="1">
              <a:defRPr/>
            </a:pPr>
            <a:r>
              <a:rPr lang="en-US" sz="2000" dirty="0" smtClean="0"/>
              <a:t>Race Crew</a:t>
            </a:r>
            <a:endParaRPr lang="en-CA" sz="2000" dirty="0" smtClean="0"/>
          </a:p>
          <a:p>
            <a:pPr lvl="3" eaLnBrk="1" hangingPunct="1">
              <a:defRPr/>
            </a:pPr>
            <a:r>
              <a:rPr lang="en-CA" sz="2000" dirty="0" smtClean="0"/>
              <a:t>Officials</a:t>
            </a:r>
          </a:p>
          <a:p>
            <a:pPr lvl="3" eaLnBrk="1" hangingPunct="1">
              <a:defRPr/>
            </a:pPr>
            <a:r>
              <a:rPr lang="en-US" sz="2000" dirty="0" smtClean="0"/>
              <a:t>Social Event Organization</a:t>
            </a:r>
          </a:p>
          <a:p>
            <a:pPr lvl="3" eaLnBrk="1" hangingPunct="1">
              <a:defRPr/>
            </a:pPr>
            <a:r>
              <a:rPr lang="en-US" sz="2000" dirty="0" smtClean="0"/>
              <a:t>Volunteer Organizer</a:t>
            </a:r>
          </a:p>
          <a:p>
            <a:pPr lvl="1">
              <a:defRPr/>
            </a:pPr>
            <a:r>
              <a:rPr lang="en-US" sz="2400" dirty="0" smtClean="0"/>
              <a:t>This year, each family is required to volunteer 10 hours over the season</a:t>
            </a:r>
          </a:p>
          <a:p>
            <a:pPr lvl="1">
              <a:defRPr/>
            </a:pPr>
            <a:r>
              <a:rPr lang="en-US" sz="2400" dirty="0" smtClean="0"/>
              <a:t>$200 </a:t>
            </a:r>
            <a:r>
              <a:rPr lang="en-US" sz="2400" dirty="0" err="1" smtClean="0"/>
              <a:t>cheque</a:t>
            </a:r>
            <a:r>
              <a:rPr lang="en-US" sz="2400" dirty="0" smtClean="0"/>
              <a:t> is returned at the end of the season once your volunteer hours have been put in.</a:t>
            </a:r>
          </a:p>
          <a:p>
            <a:pPr lvl="2">
              <a:defRPr/>
            </a:pPr>
            <a:endParaRPr lang="en-US" sz="2400" dirty="0" smtClean="0"/>
          </a:p>
          <a:p>
            <a:pPr marL="347662" lvl="3" indent="0" eaLnBrk="1" hangingPunct="1">
              <a:buNone/>
              <a:defRPr/>
            </a:pPr>
            <a:endParaRPr lang="en-US" sz="2400" dirty="0"/>
          </a:p>
          <a:p>
            <a:pPr marL="347662" lvl="3" indent="0" eaLnBrk="1" hangingPunct="1">
              <a:buNone/>
              <a:defRPr/>
            </a:pPr>
            <a:endParaRPr lang="en-US" sz="2400" dirty="0" smtClean="0"/>
          </a:p>
          <a:p>
            <a:pPr lvl="3" eaLnBrk="1" hangingPunct="1">
              <a:defRPr/>
            </a:pPr>
            <a:endParaRPr lang="en-US" sz="2400" dirty="0" smtClean="0"/>
          </a:p>
          <a:p>
            <a:pPr marL="1371600" lvl="3" indent="0" eaLnBrk="1" hangingPunct="1">
              <a:buFontTx/>
              <a:buNone/>
              <a:defRPr/>
            </a:pPr>
            <a:endParaRPr lang="en-CA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892636032"/>
      </p:ext>
    </p:extLst>
  </p:cSld>
  <p:clrMapOvr>
    <a:masterClrMapping/>
  </p:clrMapOvr>
  <p:transition advTm="12839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7680960" cy="746720"/>
          </a:xfrm>
        </p:spPr>
        <p:txBody>
          <a:bodyPr/>
          <a:lstStyle/>
          <a:p>
            <a:pPr eaLnBrk="1" hangingPunct="1"/>
            <a:r>
              <a:rPr lang="en-CA" altLang="en-US" dirty="0" smtClean="0">
                <a:solidFill>
                  <a:srgbClr val="C00000"/>
                </a:solidFill>
              </a:rPr>
              <a:t>Volunteering…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268760"/>
            <a:ext cx="82296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eaLnBrk="1" hangingPunct="1">
              <a:buFontTx/>
              <a:buNone/>
            </a:pPr>
            <a:r>
              <a:rPr lang="en-CA" altLang="en-US" sz="2800" b="1" i="1" dirty="0" smtClean="0"/>
              <a:t>Board </a:t>
            </a:r>
          </a:p>
          <a:p>
            <a:pPr lvl="3" eaLnBrk="1" hangingPunct="1"/>
            <a:r>
              <a:rPr lang="en-CA" altLang="en-US" sz="2400" dirty="0" smtClean="0"/>
              <a:t>Past President (Karen Whitney)</a:t>
            </a:r>
          </a:p>
          <a:p>
            <a:pPr lvl="3" eaLnBrk="1" hangingPunct="1"/>
            <a:r>
              <a:rPr lang="en-CA" altLang="en-US" sz="2400" dirty="0" smtClean="0"/>
              <a:t>President (Matt </a:t>
            </a:r>
            <a:r>
              <a:rPr lang="en-CA" altLang="en-US" sz="2400" dirty="0" err="1" smtClean="0"/>
              <a:t>Setterington</a:t>
            </a:r>
            <a:r>
              <a:rPr lang="en-CA" altLang="en-US" sz="2400" dirty="0" smtClean="0"/>
              <a:t>)</a:t>
            </a:r>
          </a:p>
          <a:p>
            <a:pPr lvl="3" eaLnBrk="1" hangingPunct="1"/>
            <a:r>
              <a:rPr lang="en-CA" altLang="en-US" sz="2400" dirty="0" smtClean="0"/>
              <a:t>VP Operations (Mark Booth)</a:t>
            </a:r>
          </a:p>
          <a:p>
            <a:pPr lvl="3" eaLnBrk="1" hangingPunct="1"/>
            <a:r>
              <a:rPr lang="en-US" altLang="en-US" sz="2400" dirty="0" smtClean="0"/>
              <a:t>Treasurer (Guillaume </a:t>
            </a:r>
            <a:r>
              <a:rPr lang="en-US" altLang="en-US" sz="2400" dirty="0" err="1" smtClean="0"/>
              <a:t>Gignac</a:t>
            </a:r>
            <a:r>
              <a:rPr lang="en-US" altLang="en-US" sz="2400" dirty="0" smtClean="0"/>
              <a:t>)</a:t>
            </a:r>
            <a:endParaRPr lang="en-CA" altLang="en-US" sz="2400" dirty="0" smtClean="0"/>
          </a:p>
          <a:p>
            <a:pPr lvl="3" eaLnBrk="1" hangingPunct="1"/>
            <a:r>
              <a:rPr lang="en-US" altLang="en-US" sz="2400" dirty="0" smtClean="0"/>
              <a:t>Secretary – Need one – this year</a:t>
            </a:r>
            <a:endParaRPr lang="en-CA" altLang="en-US" sz="2400" dirty="0" smtClean="0"/>
          </a:p>
          <a:p>
            <a:pPr lvl="3" eaLnBrk="1" hangingPunct="1"/>
            <a:r>
              <a:rPr lang="en-CA" altLang="en-US" sz="2400" dirty="0" smtClean="0"/>
              <a:t>Directors (3) – Looking for one this year (Anita Montgomery and Rich Martyn)</a:t>
            </a:r>
          </a:p>
          <a:p>
            <a:r>
              <a:rPr lang="en-CA" altLang="en-US" sz="2600" b="1" i="1" dirty="0" smtClean="0"/>
              <a:t> </a:t>
            </a:r>
            <a:r>
              <a:rPr lang="en-CA" altLang="en-US" sz="3000" b="1" i="1" dirty="0" smtClean="0"/>
              <a:t>Administration </a:t>
            </a:r>
          </a:p>
          <a:p>
            <a:pPr lvl="3"/>
            <a:r>
              <a:rPr lang="en-US" altLang="en-US" sz="2400" dirty="0" smtClean="0"/>
              <a:t>Registrar  (Ileana Cojocaru)</a:t>
            </a:r>
            <a:endParaRPr lang="en-US" altLang="en-US" sz="2400" dirty="0"/>
          </a:p>
          <a:p>
            <a:pPr lvl="3"/>
            <a:r>
              <a:rPr lang="en-US" altLang="en-US" sz="2400" dirty="0"/>
              <a:t>Race </a:t>
            </a:r>
            <a:r>
              <a:rPr lang="en-US" altLang="en-US" sz="2400" dirty="0" smtClean="0"/>
              <a:t>Administration (Noelle Wood)</a:t>
            </a:r>
            <a:endParaRPr lang="en-US" altLang="en-US" sz="2400" dirty="0"/>
          </a:p>
          <a:p>
            <a:pPr lvl="3"/>
            <a:r>
              <a:rPr lang="en-US" altLang="en-US" sz="2400" dirty="0"/>
              <a:t>Clothing Coordinator</a:t>
            </a:r>
            <a:r>
              <a:rPr lang="en-CA" altLang="en-US" sz="2400" dirty="0"/>
              <a:t> </a:t>
            </a:r>
            <a:r>
              <a:rPr lang="en-CA" altLang="en-US" sz="2400" dirty="0" smtClean="0"/>
              <a:t> (Debbie Holmes)</a:t>
            </a:r>
            <a:endParaRPr lang="en-CA" altLang="en-US" sz="2400" dirty="0"/>
          </a:p>
          <a:p>
            <a:pPr lvl="3"/>
            <a:r>
              <a:rPr lang="en-US" altLang="en-US" sz="2400" dirty="0"/>
              <a:t>Volunteer Coordinator </a:t>
            </a:r>
            <a:r>
              <a:rPr lang="en-US" altLang="en-US" sz="2400" dirty="0" smtClean="0"/>
              <a:t> - Need one</a:t>
            </a:r>
          </a:p>
          <a:p>
            <a:pPr lvl="3"/>
            <a:r>
              <a:rPr lang="en-CA" altLang="en-US" sz="2400" dirty="0" smtClean="0"/>
              <a:t>Race </a:t>
            </a:r>
            <a:r>
              <a:rPr lang="en-CA" altLang="en-US" sz="2400" dirty="0"/>
              <a:t>crew</a:t>
            </a:r>
          </a:p>
          <a:p>
            <a:pPr eaLnBrk="1" hangingPunct="1"/>
            <a:endParaRPr lang="en-CA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1253637"/>
      </p:ext>
    </p:extLst>
  </p:cSld>
  <p:clrMapOvr>
    <a:masterClrMapping/>
  </p:clrMapOvr>
  <p:transition advTm="12028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332656"/>
            <a:ext cx="7680960" cy="746720"/>
          </a:xfrm>
        </p:spPr>
        <p:txBody>
          <a:bodyPr/>
          <a:lstStyle/>
          <a:p>
            <a:pPr eaLnBrk="1" hangingPunct="1"/>
            <a:r>
              <a:rPr lang="en-CA" altLang="en-US" dirty="0" smtClean="0">
                <a:solidFill>
                  <a:srgbClr val="C00000"/>
                </a:solidFill>
              </a:rPr>
              <a:t>Volunteering…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315615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CA" altLang="en-US" sz="2800" b="1" i="1" dirty="0" smtClean="0"/>
              <a:t>Race Admin./Hosting</a:t>
            </a:r>
          </a:p>
          <a:p>
            <a:pPr eaLnBrk="1" hangingPunct="1">
              <a:lnSpc>
                <a:spcPct val="80000"/>
              </a:lnSpc>
            </a:pPr>
            <a:r>
              <a:rPr lang="en-CA" altLang="en-US" sz="2800" dirty="0" smtClean="0"/>
              <a:t>Admin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Bibs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Registration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Tickets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Scoring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Announcer, Scorers</a:t>
            </a:r>
          </a:p>
          <a:p>
            <a:pPr eaLnBrk="1" hangingPunct="1">
              <a:lnSpc>
                <a:spcPct val="80000"/>
              </a:lnSpc>
            </a:pPr>
            <a:r>
              <a:rPr lang="en-CA" altLang="en-US" sz="2800" dirty="0" smtClean="0"/>
              <a:t>Hill Ops/Race Crew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Setting up/taking down course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Netting</a:t>
            </a:r>
          </a:p>
          <a:p>
            <a:pPr eaLnBrk="1" hangingPunct="1">
              <a:lnSpc>
                <a:spcPct val="80000"/>
              </a:lnSpc>
            </a:pPr>
            <a:r>
              <a:rPr lang="en-CA" altLang="en-US" sz="2800" dirty="0" smtClean="0"/>
              <a:t>Officials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Gate judges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Technical Delegate, Chief of Gates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Timing hut</a:t>
            </a:r>
          </a:p>
          <a:p>
            <a:pPr lvl="3" eaLnBrk="1" hangingPunct="1">
              <a:lnSpc>
                <a:spcPct val="80000"/>
              </a:lnSpc>
            </a:pPr>
            <a:r>
              <a:rPr lang="en-CA" altLang="en-US" sz="1800" dirty="0" smtClean="0"/>
              <a:t>Starter</a:t>
            </a:r>
          </a:p>
          <a:p>
            <a:pPr lvl="3" eaLnBrk="1" hangingPunct="1">
              <a:lnSpc>
                <a:spcPct val="80000"/>
              </a:lnSpc>
              <a:buFontTx/>
              <a:buNone/>
            </a:pPr>
            <a:endParaRPr lang="en-CA" altLang="en-US" sz="1600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9838" y="1341438"/>
            <a:ext cx="4090987" cy="277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402560353"/>
      </p:ext>
    </p:extLst>
  </p:cSld>
  <p:clrMapOvr>
    <a:masterClrMapping/>
  </p:clrMapOvr>
  <p:transition advTm="689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>
                <a:solidFill>
                  <a:srgbClr val="C00000"/>
                </a:solidFill>
              </a:rPr>
              <a:t>Volunteering …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16062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</a:pPr>
            <a:r>
              <a:rPr lang="en-CA" altLang="en-US" sz="2400" b="1" i="1" dirty="0" smtClean="0"/>
              <a:t>Team managers </a:t>
            </a:r>
          </a:p>
          <a:p>
            <a:pPr lvl="3" eaLnBrk="1" hangingPunct="1"/>
            <a:r>
              <a:rPr lang="en-CA" altLang="en-US" sz="2000" dirty="0" smtClean="0"/>
              <a:t>Team admin</a:t>
            </a:r>
          </a:p>
          <a:p>
            <a:pPr lvl="3" eaLnBrk="1" hangingPunct="1"/>
            <a:r>
              <a:rPr lang="en-CA" altLang="en-US" sz="2000" dirty="0" smtClean="0"/>
              <a:t>Race summary</a:t>
            </a:r>
          </a:p>
          <a:p>
            <a:pPr lvl="3" eaLnBrk="1" hangingPunct="1"/>
            <a:r>
              <a:rPr lang="en-CA" altLang="en-US" sz="2000" dirty="0" smtClean="0"/>
              <a:t>Race day duties</a:t>
            </a:r>
          </a:p>
          <a:p>
            <a:pPr lvl="3" eaLnBrk="1" hangingPunct="1"/>
            <a:r>
              <a:rPr lang="en-US" altLang="en-US" sz="2000" dirty="0" smtClean="0"/>
              <a:t>Recaps – News on Races</a:t>
            </a:r>
          </a:p>
          <a:p>
            <a:pPr lvl="3" eaLnBrk="1" hangingPunct="1"/>
            <a:r>
              <a:rPr lang="en-US" altLang="en-US" sz="2000" dirty="0" smtClean="0"/>
              <a:t>Organize Coat Runners</a:t>
            </a:r>
          </a:p>
          <a:p>
            <a:pPr lvl="3" eaLnBrk="1" hangingPunct="1"/>
            <a:endParaRPr lang="en-US" altLang="en-US" sz="2000" dirty="0"/>
          </a:p>
          <a:p>
            <a:pPr marL="0" lvl="1" indent="0">
              <a:buNone/>
            </a:pPr>
            <a:r>
              <a:rPr lang="en-US" altLang="en-US" sz="2400" b="1" i="1" dirty="0" smtClean="0"/>
              <a:t>Webmaster – </a:t>
            </a:r>
            <a:r>
              <a:rPr lang="en-US" altLang="en-US" sz="2400" b="1" i="1" dirty="0" err="1" smtClean="0"/>
              <a:t>Razie</a:t>
            </a:r>
            <a:r>
              <a:rPr lang="en-US" altLang="en-US" sz="2400" b="1" i="1" dirty="0" smtClean="0"/>
              <a:t> Cojocaru </a:t>
            </a:r>
          </a:p>
          <a:p>
            <a:pPr lvl="3" eaLnBrk="1" hangingPunct="1"/>
            <a:endParaRPr lang="en-US" altLang="en-US" sz="2400" b="1" i="1" dirty="0"/>
          </a:p>
          <a:p>
            <a:pPr lvl="3" eaLnBrk="1" hangingPunct="1"/>
            <a:endParaRPr lang="en-CA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7051"/>
            <a:ext cx="4535996" cy="302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473065"/>
            <a:ext cx="4499992" cy="29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8906337"/>
      </p:ext>
    </p:extLst>
  </p:cSld>
  <p:clrMapOvr>
    <a:masterClrMapping/>
  </p:clrMapOvr>
  <p:transition advTm="6942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8748464" cy="681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accent1"/>
                  </a:outerShdw>
                </a:effectLst>
              </a14:hiddenEffects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 smtClean="0">
                <a:solidFill>
                  <a:srgbClr val="C00000"/>
                </a:solidFill>
              </a:rPr>
              <a:t>Mount St. Louis Moonstone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609600" indent="-609600" eaLnBrk="1" hangingPunct="1"/>
            <a:r>
              <a:rPr lang="en-CA" altLang="en-US" sz="2800" b="1" dirty="0" smtClean="0">
                <a:solidFill>
                  <a:schemeClr val="bg1"/>
                </a:solidFill>
              </a:rPr>
              <a:t>Glacier skis here at MSLM’s graciousness </a:t>
            </a:r>
          </a:p>
          <a:p>
            <a:pPr marL="609600" indent="-609600" eaLnBrk="1" hangingPunct="1"/>
            <a:r>
              <a:rPr lang="en-CA" altLang="en-US" sz="2800" b="1" dirty="0" smtClean="0">
                <a:solidFill>
                  <a:schemeClr val="bg1"/>
                </a:solidFill>
              </a:rPr>
              <a:t>This relationship is based on </a:t>
            </a:r>
          </a:p>
          <a:p>
            <a:pPr marL="1371600" lvl="2" indent="-457200">
              <a:buFontTx/>
              <a:buAutoNum type="arabicPeriod"/>
            </a:pPr>
            <a:r>
              <a:rPr lang="en-CA" altLang="en-US" sz="2000" b="1" dirty="0">
                <a:solidFill>
                  <a:schemeClr val="bg1"/>
                </a:solidFill>
              </a:rPr>
              <a:t>Glacier racers being impeccable ambassadors of good skiing etiquette, manners and the skiers code of conduct</a:t>
            </a:r>
          </a:p>
          <a:p>
            <a:pPr marL="1371600" lvl="2" indent="-457200" eaLnBrk="1" hangingPunct="1">
              <a:buFontTx/>
              <a:buAutoNum type="arabicPeriod"/>
            </a:pPr>
            <a:r>
              <a:rPr lang="en-CA" altLang="en-US" sz="2000" b="1" dirty="0" smtClean="0">
                <a:solidFill>
                  <a:schemeClr val="bg1"/>
                </a:solidFill>
              </a:rPr>
              <a:t>Glacier generating MSLM revenue and promoting skiing!</a:t>
            </a:r>
          </a:p>
          <a:p>
            <a:pPr marL="1371600" lvl="2" indent="-457200" eaLnBrk="1" hangingPunct="1">
              <a:buFontTx/>
              <a:buAutoNum type="arabicPeriod"/>
            </a:pPr>
            <a:endParaRPr lang="en-CA" altLang="en-US" sz="2000" dirty="0" smtClean="0"/>
          </a:p>
          <a:p>
            <a:pPr marL="1371600" lvl="2" indent="-457200" eaLnBrk="1" hangingPunct="1">
              <a:buFontTx/>
              <a:buNone/>
            </a:pPr>
            <a:r>
              <a:rPr lang="en-CA" altLang="en-US" sz="2000" dirty="0" smtClean="0">
                <a:solidFill>
                  <a:srgbClr val="FF0000"/>
                </a:solidFill>
              </a:rPr>
              <a:t>Point 1 is more important than point 2 </a:t>
            </a:r>
          </a:p>
          <a:p>
            <a:pPr marL="1371600" lvl="2" indent="-457200" eaLnBrk="1" hangingPunct="1">
              <a:buFontTx/>
              <a:buNone/>
            </a:pPr>
            <a:r>
              <a:rPr lang="en-CA" altLang="en-US" sz="2000" dirty="0" smtClean="0">
                <a:solidFill>
                  <a:srgbClr val="FF0000"/>
                </a:solidFill>
              </a:rPr>
              <a:t>– as parents you have a strong duty/obligation to make it happen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23528" y="3789040"/>
            <a:ext cx="8172450" cy="1728788"/>
          </a:xfrm>
          <a:prstGeom prst="ellips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  <p:pic>
        <p:nvPicPr>
          <p:cNvPr id="23555" name="Picture 3" descr="C:\Documents and Settings\Karen\My Documents\Glacier Ski Club\pictures\MSLM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29533" y="5661248"/>
            <a:ext cx="3960439" cy="9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623696575"/>
      </p:ext>
    </p:extLst>
  </p:cSld>
  <p:clrMapOvr>
    <a:masterClrMapping/>
  </p:clrMapOvr>
  <p:transition advTm="135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/>
      <p:bldP spid="133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About Glacier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Who’s who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Structure of ski racing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Camps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Volunteering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CA" altLang="en-US" sz="2800" dirty="0" smtClean="0"/>
              <a:t>MSLM</a:t>
            </a:r>
          </a:p>
          <a:p>
            <a:pPr eaLnBrk="1" hangingPunct="1"/>
            <a:endParaRPr lang="en-CA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 smtClean="0"/>
              <a:t>Overview</a:t>
            </a:r>
          </a:p>
        </p:txBody>
      </p:sp>
      <p:pic>
        <p:nvPicPr>
          <p:cNvPr id="307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1109" y="0"/>
            <a:ext cx="2692891" cy="6928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accent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010420043"/>
      </p:ext>
    </p:extLst>
  </p:cSld>
  <p:clrMapOvr>
    <a:masterClrMapping/>
  </p:clrMapOvr>
  <p:transition advTm="911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>
                <a:solidFill>
                  <a:srgbClr val="C00000"/>
                </a:solidFill>
              </a:rPr>
              <a:t>Resources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5266928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CA" altLang="en-US" sz="2800" dirty="0" smtClean="0"/>
              <a:t>Glacier and AOS Handbook</a:t>
            </a:r>
          </a:p>
          <a:p>
            <a:pPr eaLnBrk="1" hangingPunct="1"/>
            <a:r>
              <a:rPr lang="en-CA" altLang="en-US" sz="2800" dirty="0" smtClean="0"/>
              <a:t>Glacier and AOS website</a:t>
            </a:r>
          </a:p>
          <a:p>
            <a:pPr eaLnBrk="1" hangingPunct="1"/>
            <a:r>
              <a:rPr lang="en-CA" altLang="en-US" sz="2800" dirty="0" smtClean="0"/>
              <a:t>Coaches, board members, any parent who has been with the club longer than you!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2181" y="980728"/>
            <a:ext cx="3811724" cy="50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8096585"/>
      </p:ext>
    </p:extLst>
  </p:cSld>
  <p:clrMapOvr>
    <a:masterClrMapping/>
  </p:clrMapOvr>
  <p:transition advTm="5678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Coaches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166813"/>
            <a:ext cx="8229600" cy="197485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400" dirty="0" smtClean="0"/>
              <a:t>Jeff Lee</a:t>
            </a:r>
            <a:r>
              <a:rPr lang="en-US" altLang="en-US" sz="2400" dirty="0" smtClean="0"/>
              <a:t> </a:t>
            </a:r>
            <a:r>
              <a:rPr lang="en-US" altLang="en-US" sz="2400" dirty="0" smtClean="0"/>
              <a:t>– Head Coach</a:t>
            </a:r>
          </a:p>
          <a:p>
            <a:pPr eaLnBrk="1" hangingPunct="1"/>
            <a:endParaRPr lang="en-US" alt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572000" y="1916833"/>
            <a:ext cx="4103688" cy="446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</a:rPr>
              <a:t>Patrick </a:t>
            </a:r>
            <a:r>
              <a:rPr lang="en-US" sz="2400" dirty="0" smtClean="0">
                <a:solidFill>
                  <a:schemeClr val="tx1"/>
                </a:solidFill>
              </a:rPr>
              <a:t>O’Reilly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</a:rPr>
              <a:t>Doug Sneath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Kevin Sneyd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Marc Wolf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Doug Younghusband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Mentor Coaches</a:t>
            </a:r>
          </a:p>
          <a:p>
            <a:pPr algn="ctr">
              <a:defRPr/>
            </a:pP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539750" y="1916833"/>
            <a:ext cx="3888234" cy="446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John Johnston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 Stuart </a:t>
            </a:r>
            <a:r>
              <a:rPr lang="en-US" sz="2400" dirty="0">
                <a:solidFill>
                  <a:schemeClr val="tx1"/>
                </a:solidFill>
              </a:rPr>
              <a:t>Bailey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1"/>
                </a:solidFill>
              </a:rPr>
              <a:t>Marcus Bertagnolli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err="1" smtClean="0">
                <a:solidFill>
                  <a:schemeClr val="tx1"/>
                </a:solidFill>
              </a:rPr>
              <a:t>Razie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Cojocaru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Gary </a:t>
            </a:r>
            <a:r>
              <a:rPr lang="en-US" sz="2400" dirty="0">
                <a:solidFill>
                  <a:schemeClr val="tx1"/>
                </a:solidFill>
              </a:rPr>
              <a:t>Greene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Mike </a:t>
            </a:r>
            <a:r>
              <a:rPr lang="en-US" sz="2400" dirty="0">
                <a:solidFill>
                  <a:schemeClr val="tx1"/>
                </a:solidFill>
              </a:rPr>
              <a:t>Mandal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Anne Wellnhofer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260648"/>
            <a:ext cx="2441368" cy="1940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445224"/>
            <a:ext cx="2123343" cy="1415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73705" y="5384466"/>
            <a:ext cx="1193748" cy="1473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0192" y="5348970"/>
            <a:ext cx="1262855" cy="1163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830" y="5396504"/>
            <a:ext cx="2195351" cy="14642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8344" y="3356992"/>
            <a:ext cx="1303341" cy="15601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92280" y="1700808"/>
            <a:ext cx="2051720" cy="13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5320017"/>
      </p:ext>
    </p:extLst>
  </p:cSld>
  <p:clrMapOvr>
    <a:masterClrMapping/>
  </p:clrMapOvr>
  <p:transition advTm="8143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2336304"/>
          </a:xfrm>
        </p:spPr>
        <p:txBody>
          <a:bodyPr>
            <a:noAutofit/>
          </a:bodyPr>
          <a:lstStyle/>
          <a:p>
            <a:pPr algn="ctr"/>
            <a:r>
              <a:rPr lang="en-US" sz="7200" b="1" i="1" dirty="0" smtClean="0"/>
              <a:t>Thank you! </a:t>
            </a:r>
            <a:br>
              <a:rPr lang="en-US" sz="7200" b="1" i="1" dirty="0" smtClean="0"/>
            </a:br>
            <a:r>
              <a:rPr lang="en-US" sz="7200" b="1" i="1" dirty="0" smtClean="0"/>
              <a:t> Any Questions?</a:t>
            </a:r>
            <a:endParaRPr lang="en-CA" sz="7200" b="1" i="1" dirty="0"/>
          </a:p>
        </p:txBody>
      </p:sp>
      <p:pic>
        <p:nvPicPr>
          <p:cNvPr id="24579" name="Picture 3" descr="C:\Documents and Settings\Karen\Local Settings\Temporary Internet Files\Content.IE5\PYUI8O0B\MC90043156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60529" y="3140968"/>
            <a:ext cx="2285714" cy="228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239556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/>
              <a:t>Glacier… the Spirit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endParaRPr lang="en-CA" altLang="en-US" smtClean="0"/>
          </a:p>
          <a:p>
            <a:pPr eaLnBrk="1" hangingPunct="1"/>
            <a:endParaRPr lang="en-CA" altLang="en-US" smtClean="0"/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722313" y="1566863"/>
            <a:ext cx="7515225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CA" altLang="en-US" sz="2400" b="1" i="1" dirty="0">
                <a:solidFill>
                  <a:srgbClr val="CC0000"/>
                </a:solidFill>
                <a:latin typeface="Century Gothic" pitchFamily="34" charset="0"/>
              </a:rPr>
              <a:t>Develop racers who have a lifelong love of skiing</a:t>
            </a:r>
          </a:p>
          <a:p>
            <a:pPr eaLnBrk="1" hangingPunct="1"/>
            <a:endParaRPr lang="en-CA" altLang="en-US" sz="2400" b="1" i="1" dirty="0">
              <a:solidFill>
                <a:srgbClr val="CC0000"/>
              </a:solidFill>
              <a:latin typeface="Century Gothic" pitchFamily="34" charset="0"/>
            </a:endParaRPr>
          </a:p>
          <a:p>
            <a:pPr eaLnBrk="1" hangingPunct="1"/>
            <a:r>
              <a:rPr lang="en-CA" altLang="en-US" sz="2400" b="1" i="1" dirty="0">
                <a:solidFill>
                  <a:srgbClr val="CC0000"/>
                </a:solidFill>
                <a:latin typeface="Century Gothic" pitchFamily="34" charset="0"/>
              </a:rPr>
              <a:t>Strong technical skills</a:t>
            </a:r>
          </a:p>
          <a:p>
            <a:pPr eaLnBrk="1" hangingPunct="1"/>
            <a:endParaRPr lang="en-CA" altLang="en-US" sz="2400" b="1" i="1" dirty="0">
              <a:solidFill>
                <a:srgbClr val="CC0000"/>
              </a:solidFill>
              <a:latin typeface="Century Gothic" pitchFamily="34" charset="0"/>
            </a:endParaRPr>
          </a:p>
          <a:p>
            <a:pPr eaLnBrk="1" hangingPunct="1"/>
            <a:r>
              <a:rPr lang="en-CA" altLang="en-US" sz="2400" b="1" i="1" dirty="0">
                <a:solidFill>
                  <a:srgbClr val="CC0000"/>
                </a:solidFill>
                <a:latin typeface="Century Gothic" pitchFamily="34" charset="0"/>
              </a:rPr>
              <a:t>Strong team </a:t>
            </a:r>
            <a:r>
              <a:rPr lang="en-CA" altLang="en-US" sz="2400" b="1" i="1" dirty="0" smtClean="0">
                <a:solidFill>
                  <a:srgbClr val="CC0000"/>
                </a:solidFill>
                <a:latin typeface="Century Gothic" pitchFamily="34" charset="0"/>
              </a:rPr>
              <a:t>commitment</a:t>
            </a:r>
            <a:endParaRPr lang="en-CA" altLang="en-US" sz="2400" b="1" i="1" dirty="0">
              <a:solidFill>
                <a:srgbClr val="CC0000"/>
              </a:solidFill>
              <a:latin typeface="Century Gothic" pitchFamily="34" charset="0"/>
            </a:endParaRPr>
          </a:p>
          <a:p>
            <a:pPr eaLnBrk="1" hangingPunct="1"/>
            <a:endParaRPr lang="en-US" altLang="en-US" sz="2400" b="1" i="1" dirty="0">
              <a:solidFill>
                <a:srgbClr val="CC0000"/>
              </a:solidFill>
              <a:latin typeface="Century Gothic" pitchFamily="34" charset="0"/>
            </a:endParaRPr>
          </a:p>
          <a:p>
            <a:pPr eaLnBrk="1" hangingPunct="1"/>
            <a:r>
              <a:rPr lang="en-US" altLang="en-US" sz="2400" b="1" i="1" dirty="0" smtClean="0">
                <a:solidFill>
                  <a:srgbClr val="CC0000"/>
                </a:solidFill>
                <a:latin typeface="Century Gothic" pitchFamily="34" charset="0"/>
              </a:rPr>
              <a:t>Keeping it fun</a:t>
            </a:r>
            <a:r>
              <a:rPr lang="en-US" altLang="en-US" sz="2400" b="1" i="1" dirty="0">
                <a:solidFill>
                  <a:srgbClr val="CC0000"/>
                </a:solidFill>
                <a:latin typeface="Century Gothic" pitchFamily="34" charset="0"/>
              </a:rPr>
              <a:t>!</a:t>
            </a:r>
            <a:endParaRPr lang="en-CA" altLang="en-US" sz="2400" b="1" i="1" dirty="0">
              <a:solidFill>
                <a:srgbClr val="CC0000"/>
              </a:solidFill>
              <a:latin typeface="Century Gothic" pitchFamily="34" charset="0"/>
            </a:endParaRPr>
          </a:p>
        </p:txBody>
      </p:sp>
      <p:pic>
        <p:nvPicPr>
          <p:cNvPr id="4101" name="Picture 5" descr="Heights race 2011_04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4365104"/>
            <a:ext cx="3237214" cy="215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715508" y="2116941"/>
            <a:ext cx="442849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168591951"/>
      </p:ext>
    </p:extLst>
  </p:cSld>
  <p:clrMapOvr>
    <a:masterClrMapping/>
  </p:clrMapOvr>
  <p:transition advTm="7129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9805" y="908720"/>
            <a:ext cx="2661656" cy="2673538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14363" y="333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What makes it work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82613" y="1165225"/>
            <a:ext cx="8229600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CA" altLang="en-US" smtClean="0"/>
              <a:t>You make it work - be a Volunteer</a:t>
            </a:r>
          </a:p>
          <a:p>
            <a:pPr eaLnBrk="1" hangingPunct="1"/>
            <a:r>
              <a:rPr lang="en-CA" altLang="en-US" smtClean="0"/>
              <a:t>Competitive, and fun</a:t>
            </a:r>
          </a:p>
          <a:p>
            <a:pPr eaLnBrk="1" hangingPunct="1"/>
            <a:r>
              <a:rPr lang="en-CA" altLang="en-US" smtClean="0"/>
              <a:t>Family &amp; parent run</a:t>
            </a:r>
          </a:p>
          <a:p>
            <a:pPr eaLnBrk="1" hangingPunct="1"/>
            <a:r>
              <a:rPr lang="en-CA" altLang="en-US" smtClean="0"/>
              <a:t>Safety first</a:t>
            </a:r>
          </a:p>
          <a:p>
            <a:pPr eaLnBrk="1" hangingPunct="1"/>
            <a:endParaRPr lang="en-CA" altLang="en-US" smtClean="0"/>
          </a:p>
        </p:txBody>
      </p:sp>
      <p:pic>
        <p:nvPicPr>
          <p:cNvPr id="512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886200"/>
            <a:ext cx="2782887" cy="208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194" t="14027" r="5667" b="12312"/>
          <a:stretch>
            <a:fillRect/>
          </a:stretch>
        </p:blipFill>
        <p:spPr bwMode="auto">
          <a:xfrm>
            <a:off x="747638" y="3140968"/>
            <a:ext cx="5329238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loud Callout 1"/>
          <p:cNvSpPr/>
          <p:nvPr/>
        </p:nvSpPr>
        <p:spPr>
          <a:xfrm>
            <a:off x="6039189" y="139888"/>
            <a:ext cx="2782887" cy="9366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smtClean="0">
                <a:solidFill>
                  <a:schemeClr val="tx1"/>
                </a:solidFill>
              </a:rPr>
              <a:t>We Need You to Volunteer !</a:t>
            </a:r>
            <a:endParaRPr lang="en-CA" sz="1600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  <p:sp>
        <p:nvSpPr>
          <p:cNvPr id="10" name="Cloud Callout 9"/>
          <p:cNvSpPr/>
          <p:nvPr/>
        </p:nvSpPr>
        <p:spPr>
          <a:xfrm>
            <a:off x="6237288" y="3503613"/>
            <a:ext cx="2782887" cy="93662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We Can’t Wait to Volunteer – It just snowed!</a:t>
            </a:r>
            <a:endParaRPr lang="en-CA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011365"/>
      </p:ext>
    </p:extLst>
  </p:cSld>
  <p:clrMapOvr>
    <a:masterClrMapping/>
  </p:clrMapOvr>
  <p:transition advTm="10874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8748464" cy="681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accent1"/>
                  </a:outerShdw>
                </a:effectLst>
              </a14:hiddenEffects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dirty="0" smtClean="0">
                <a:solidFill>
                  <a:schemeClr val="bg1"/>
                </a:solidFill>
              </a:rPr>
              <a:t>… the club</a:t>
            </a:r>
          </a:p>
        </p:txBody>
      </p:sp>
      <p:grpSp>
        <p:nvGrpSpPr>
          <p:cNvPr id="6148" name="Group 2"/>
          <p:cNvGrpSpPr>
            <a:grpSpLocks/>
          </p:cNvGrpSpPr>
          <p:nvPr/>
        </p:nvGrpSpPr>
        <p:grpSpPr bwMode="auto">
          <a:xfrm>
            <a:off x="7045325" y="274638"/>
            <a:ext cx="2098675" cy="5567362"/>
            <a:chOff x="7045325" y="274638"/>
            <a:chExt cx="2098675" cy="5567362"/>
          </a:xfrm>
        </p:grpSpPr>
        <p:pic>
          <p:nvPicPr>
            <p:cNvPr id="615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325" y="274638"/>
              <a:ext cx="2081213" cy="1403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1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200" y="1677988"/>
              <a:ext cx="2082800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2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325" y="3068638"/>
              <a:ext cx="2097088" cy="1401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53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325" y="4451350"/>
              <a:ext cx="2081213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149" name="Rectangle 3"/>
          <p:cNvSpPr txBox="1">
            <a:spLocks noChangeArrowheads="1"/>
          </p:cNvSpPr>
          <p:nvPr/>
        </p:nvSpPr>
        <p:spPr bwMode="auto">
          <a:xfrm>
            <a:off x="684214" y="1316038"/>
            <a:ext cx="6361112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3200" dirty="0">
                <a:solidFill>
                  <a:schemeClr val="bg1"/>
                </a:solidFill>
              </a:rPr>
              <a:t>Board and their roles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3200" dirty="0">
                <a:solidFill>
                  <a:schemeClr val="bg1"/>
                </a:solidFill>
              </a:rPr>
              <a:t>Coaching staff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3200" dirty="0">
                <a:solidFill>
                  <a:schemeClr val="bg1"/>
                </a:solidFill>
              </a:rPr>
              <a:t>Managers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3200" dirty="0">
                <a:solidFill>
                  <a:schemeClr val="bg1"/>
                </a:solidFill>
              </a:rPr>
              <a:t>AOS administrator, scoring  administrator, clothing prime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3200" dirty="0">
                <a:solidFill>
                  <a:schemeClr val="bg1"/>
                </a:solidFill>
              </a:rPr>
              <a:t>Hosting races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2400" dirty="0">
                <a:solidFill>
                  <a:schemeClr val="bg1"/>
                </a:solidFill>
              </a:rPr>
              <a:t>Race admin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2400" dirty="0">
                <a:solidFill>
                  <a:schemeClr val="bg1"/>
                </a:solidFill>
              </a:rPr>
              <a:t>On the hill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2400" dirty="0">
                <a:solidFill>
                  <a:schemeClr val="bg1"/>
                </a:solidFill>
              </a:rPr>
              <a:t>Timing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CA" altLang="en-US" sz="2400" dirty="0">
                <a:solidFill>
                  <a:schemeClr val="bg1"/>
                </a:solidFill>
              </a:rPr>
              <a:t>Officials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261337266"/>
      </p:ext>
    </p:extLst>
  </p:cSld>
  <p:clrMapOvr>
    <a:masterClrMapping/>
  </p:clrMapOvr>
  <p:transition advTm="13728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Skiesta 09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008063"/>
            <a:ext cx="32639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The club … Social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85775" y="1165225"/>
            <a:ext cx="4446588" cy="452596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CA" altLang="en-US" sz="2800" dirty="0" smtClean="0"/>
              <a:t>Annual AGM &amp; BBQ</a:t>
            </a:r>
          </a:p>
          <a:p>
            <a:pPr eaLnBrk="1" hangingPunct="1"/>
            <a:r>
              <a:rPr lang="en-CA" altLang="en-US" sz="2800" dirty="0" err="1" smtClean="0"/>
              <a:t>Skiesta</a:t>
            </a:r>
            <a:r>
              <a:rPr lang="en-CA" altLang="en-US" sz="2800" dirty="0" smtClean="0"/>
              <a:t> – 1st Sat in March</a:t>
            </a:r>
          </a:p>
          <a:p>
            <a:pPr eaLnBrk="1" hangingPunct="1"/>
            <a:r>
              <a:rPr lang="en-CA" altLang="en-US" sz="2800" dirty="0" smtClean="0"/>
              <a:t>Meet &amp; greet Today with MSLM</a:t>
            </a:r>
          </a:p>
          <a:p>
            <a:pPr eaLnBrk="1" hangingPunct="1"/>
            <a:r>
              <a:rPr lang="en-US" altLang="en-US" sz="2800" dirty="0" smtClean="0"/>
              <a:t>Fun!</a:t>
            </a:r>
            <a:endParaRPr lang="en-CA" altLang="en-US" sz="2800" dirty="0" smtClean="0"/>
          </a:p>
        </p:txBody>
      </p:sp>
      <p:pic>
        <p:nvPicPr>
          <p:cNvPr id="7173" name="Picture 7" descr="Skiesta 097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81300"/>
            <a:ext cx="3529013" cy="235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6525" y="3781425"/>
            <a:ext cx="3397250" cy="235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6" descr="Skiesta 092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373" b="19232"/>
          <a:stretch>
            <a:fillRect/>
          </a:stretch>
        </p:blipFill>
        <p:spPr bwMode="auto">
          <a:xfrm>
            <a:off x="611188" y="5537200"/>
            <a:ext cx="43910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343423977"/>
      </p:ext>
    </p:extLst>
  </p:cSld>
  <p:clrMapOvr>
    <a:masterClrMapping/>
  </p:clrMapOvr>
  <p:transition advTm="5741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47" y="1484784"/>
            <a:ext cx="9089012" cy="511256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295187-7844-4A2E-8D6B-7A9896544E55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Skiesta</a:t>
            </a:r>
            <a:r>
              <a:rPr lang="en-US" dirty="0" smtClean="0"/>
              <a:t>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372904733"/>
      </p:ext>
    </p:extLst>
  </p:cSld>
  <p:clrMapOvr>
    <a:masterClrMapping/>
  </p:clrMapOvr>
  <p:transition advTm="9048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smtClean="0"/>
              <a:t>Org Structure of the Sport</a:t>
            </a:r>
          </a:p>
        </p:txBody>
      </p:sp>
      <p:pic>
        <p:nvPicPr>
          <p:cNvPr id="8195" name="Picture 31" descr="A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284538"/>
            <a:ext cx="115252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2" descr="alpinecn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916113"/>
            <a:ext cx="10810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732338"/>
            <a:ext cx="7143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3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25800" y="4833938"/>
            <a:ext cx="595313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3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868863"/>
            <a:ext cx="592138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3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46663"/>
            <a:ext cx="1225550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1" name="Line 38"/>
          <p:cNvSpPr>
            <a:spLocks noChangeShapeType="1"/>
          </p:cNvSpPr>
          <p:nvPr/>
        </p:nvSpPr>
        <p:spPr bwMode="auto">
          <a:xfrm>
            <a:off x="4140200" y="292417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2" name="Line 39"/>
          <p:cNvSpPr>
            <a:spLocks noChangeShapeType="1"/>
          </p:cNvSpPr>
          <p:nvPr/>
        </p:nvSpPr>
        <p:spPr bwMode="auto">
          <a:xfrm>
            <a:off x="1116013" y="2924175"/>
            <a:ext cx="70564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3" name="Line 40"/>
          <p:cNvSpPr>
            <a:spLocks noChangeShapeType="1"/>
          </p:cNvSpPr>
          <p:nvPr/>
        </p:nvSpPr>
        <p:spPr bwMode="auto">
          <a:xfrm>
            <a:off x="1116013" y="2924175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4" name="Line 41"/>
          <p:cNvSpPr>
            <a:spLocks noChangeShapeType="1"/>
          </p:cNvSpPr>
          <p:nvPr/>
        </p:nvSpPr>
        <p:spPr bwMode="auto">
          <a:xfrm>
            <a:off x="2484438" y="2924175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5" name="Line 42"/>
          <p:cNvSpPr>
            <a:spLocks noChangeShapeType="1"/>
          </p:cNvSpPr>
          <p:nvPr/>
        </p:nvSpPr>
        <p:spPr bwMode="auto">
          <a:xfrm>
            <a:off x="5867400" y="2924175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6" name="Line 43"/>
          <p:cNvSpPr>
            <a:spLocks noChangeShapeType="1"/>
          </p:cNvSpPr>
          <p:nvPr/>
        </p:nvSpPr>
        <p:spPr bwMode="auto">
          <a:xfrm>
            <a:off x="8172450" y="2924175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07" name="Text Box 44"/>
          <p:cNvSpPr txBox="1">
            <a:spLocks noChangeArrowheads="1"/>
          </p:cNvSpPr>
          <p:nvPr/>
        </p:nvSpPr>
        <p:spPr bwMode="auto">
          <a:xfrm>
            <a:off x="808038" y="3160713"/>
            <a:ext cx="501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CA" altLang="en-US"/>
              <a:t>BC</a:t>
            </a:r>
          </a:p>
        </p:txBody>
      </p:sp>
      <p:sp>
        <p:nvSpPr>
          <p:cNvPr id="8208" name="Text Box 45"/>
          <p:cNvSpPr txBox="1">
            <a:spLocks noChangeArrowheads="1"/>
          </p:cNvSpPr>
          <p:nvPr/>
        </p:nvSpPr>
        <p:spPr bwMode="auto">
          <a:xfrm>
            <a:off x="5435600" y="3141663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CA" altLang="en-US"/>
              <a:t>MN</a:t>
            </a:r>
          </a:p>
        </p:txBody>
      </p:sp>
      <p:sp>
        <p:nvSpPr>
          <p:cNvPr id="8209" name="Text Box 46"/>
          <p:cNvSpPr txBox="1">
            <a:spLocks noChangeArrowheads="1"/>
          </p:cNvSpPr>
          <p:nvPr/>
        </p:nvSpPr>
        <p:spPr bwMode="auto">
          <a:xfrm>
            <a:off x="2195513" y="3213100"/>
            <a:ext cx="501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CA" altLang="en-US"/>
              <a:t>AB</a:t>
            </a:r>
          </a:p>
        </p:txBody>
      </p:sp>
      <p:sp>
        <p:nvSpPr>
          <p:cNvPr id="8210" name="Text Box 47"/>
          <p:cNvSpPr txBox="1">
            <a:spLocks noChangeArrowheads="1"/>
          </p:cNvSpPr>
          <p:nvPr/>
        </p:nvSpPr>
        <p:spPr bwMode="auto">
          <a:xfrm>
            <a:off x="7812088" y="3141663"/>
            <a:ext cx="51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CA" altLang="en-US"/>
              <a:t>PQ</a:t>
            </a:r>
          </a:p>
        </p:txBody>
      </p:sp>
      <p:sp>
        <p:nvSpPr>
          <p:cNvPr id="8211" name="Line 48"/>
          <p:cNvSpPr>
            <a:spLocks noChangeShapeType="1"/>
          </p:cNvSpPr>
          <p:nvPr/>
        </p:nvSpPr>
        <p:spPr bwMode="auto">
          <a:xfrm>
            <a:off x="2051050" y="4508500"/>
            <a:ext cx="4321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12" name="Line 49"/>
          <p:cNvSpPr>
            <a:spLocks noChangeShapeType="1"/>
          </p:cNvSpPr>
          <p:nvPr/>
        </p:nvSpPr>
        <p:spPr bwMode="auto">
          <a:xfrm>
            <a:off x="4067175" y="42926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13" name="Line 50"/>
          <p:cNvSpPr>
            <a:spLocks noChangeShapeType="1"/>
          </p:cNvSpPr>
          <p:nvPr/>
        </p:nvSpPr>
        <p:spPr bwMode="auto">
          <a:xfrm>
            <a:off x="4643438" y="45085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14" name="Line 51"/>
          <p:cNvSpPr>
            <a:spLocks noChangeShapeType="1"/>
          </p:cNvSpPr>
          <p:nvPr/>
        </p:nvSpPr>
        <p:spPr bwMode="auto">
          <a:xfrm>
            <a:off x="3492500" y="45085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15" name="Line 52"/>
          <p:cNvSpPr>
            <a:spLocks noChangeShapeType="1"/>
          </p:cNvSpPr>
          <p:nvPr/>
        </p:nvSpPr>
        <p:spPr bwMode="auto">
          <a:xfrm>
            <a:off x="2051050" y="45085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216" name="Line 53"/>
          <p:cNvSpPr>
            <a:spLocks noChangeShapeType="1"/>
          </p:cNvSpPr>
          <p:nvPr/>
        </p:nvSpPr>
        <p:spPr bwMode="auto">
          <a:xfrm>
            <a:off x="6372225" y="45085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" name="Right Arrow Callout 1"/>
          <p:cNvSpPr/>
          <p:nvPr/>
        </p:nvSpPr>
        <p:spPr>
          <a:xfrm>
            <a:off x="468313" y="4724400"/>
            <a:ext cx="1247775" cy="871538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We’re Here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63FDC-9EDF-4735-A23B-232BF4D8C1C8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837892192"/>
      </p:ext>
    </p:extLst>
  </p:cSld>
  <p:clrMapOvr>
    <a:masterClrMapping/>
  </p:clrMapOvr>
  <p:transition advTm="1176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2426" y="228600"/>
            <a:ext cx="7680960" cy="75212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CA" altLang="en-US" dirty="0" smtClean="0"/>
              <a:t>AOSD (Alpine Ontario South Division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15938" y="925513"/>
            <a:ext cx="6635750" cy="4525962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CA" altLang="en-US" sz="2800" dirty="0" smtClean="0"/>
              <a:t>31 ski clubs</a:t>
            </a:r>
          </a:p>
          <a:p>
            <a:pPr eaLnBrk="1" hangingPunct="1"/>
            <a:r>
              <a:rPr lang="en-CA" altLang="en-US" sz="2800" dirty="0" smtClean="0"/>
              <a:t>area from Belleville to London and  Milton to Huntsville and Collingwood </a:t>
            </a:r>
          </a:p>
          <a:p>
            <a:pPr eaLnBrk="1" hangingPunct="1"/>
            <a:r>
              <a:rPr lang="en-CA" altLang="en-US" sz="2800" dirty="0" smtClean="0"/>
              <a:t> 70% of Alpine Ontario 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550" y="4189413"/>
            <a:ext cx="111125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4863" y="1484313"/>
            <a:ext cx="1779587" cy="44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 descr="C:\Documents and Settings\Karen\Local Settings\Temporary Internet Files\Content.IE5\2ZSV7RPC\MC90032693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490913"/>
            <a:ext cx="2732087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 rot="20078600">
            <a:off x="5572125" y="5613400"/>
            <a:ext cx="534988" cy="320675"/>
          </a:xfrm>
          <a:prstGeom prst="ellipse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7290B4C-CEFA-45C8-8623-A4FD20BDB6A2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667447815"/>
      </p:ext>
    </p:extLst>
  </p:cSld>
  <p:clrMapOvr>
    <a:masterClrMapping/>
  </p:clrMapOvr>
  <p:transition advTm="6505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3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Mylar</Template>
  <TotalTime>803</TotalTime>
  <Words>833</Words>
  <Application>Microsoft Office PowerPoint</Application>
  <PresentationFormat>On-screen Show (4:3)</PresentationFormat>
  <Paragraphs>218</Paragraphs>
  <Slides>22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Mylar</vt:lpstr>
      <vt:lpstr>Glacier Ski Club</vt:lpstr>
      <vt:lpstr>Overview</vt:lpstr>
      <vt:lpstr>Glacier… the Spirit</vt:lpstr>
      <vt:lpstr>What makes it work</vt:lpstr>
      <vt:lpstr>… the club</vt:lpstr>
      <vt:lpstr>The club … Social</vt:lpstr>
      <vt:lpstr>Skiesta!</vt:lpstr>
      <vt:lpstr>Org Structure of the Sport</vt:lpstr>
      <vt:lpstr>AOSD (Alpine Ontario South Division</vt:lpstr>
      <vt:lpstr>How it works…</vt:lpstr>
      <vt:lpstr>How it works…</vt:lpstr>
      <vt:lpstr>  2 Divisions - for U14 and U16 only </vt:lpstr>
      <vt:lpstr>Slide 13</vt:lpstr>
      <vt:lpstr>Additional Training</vt:lpstr>
      <vt:lpstr>Volunteering</vt:lpstr>
      <vt:lpstr>Volunteering…</vt:lpstr>
      <vt:lpstr>Volunteering…</vt:lpstr>
      <vt:lpstr>Volunteering …</vt:lpstr>
      <vt:lpstr>Mount St. Louis Moonstone</vt:lpstr>
      <vt:lpstr>Resources</vt:lpstr>
      <vt:lpstr>Coaches</vt:lpstr>
      <vt:lpstr>Thank you!   Any Questions?</vt:lpstr>
    </vt:vector>
  </TitlesOfParts>
  <Company>The Whitney Family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Glacier Ski Club</dc:title>
  <dc:creator>Chris and Karen Whitney</dc:creator>
  <cp:lastModifiedBy>Mark Booth</cp:lastModifiedBy>
  <cp:revision>27</cp:revision>
  <cp:lastPrinted>2013-12-27T03:30:03Z</cp:lastPrinted>
  <dcterms:created xsi:type="dcterms:W3CDTF">2013-12-26T19:08:08Z</dcterms:created>
  <dcterms:modified xsi:type="dcterms:W3CDTF">2015-01-14T21:31:40Z</dcterms:modified>
</cp:coreProperties>
</file>